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12192000"/>
  <p:notesSz cx="6858000" cy="9144000"/>
  <p:embeddedFontLst>
    <p:embeddedFont>
      <p:font typeface="Work Sans"/>
      <p:bold r:id="rId30"/>
      <p:boldItalic r:id="rId31"/>
    </p:embeddedFont>
    <p:embeddedFont>
      <p:font typeface="Work Sans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95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579BE4E-D7A6-4AD1-91EB-7FD69002D3BF}">
  <a:tblStyle styleId="{D579BE4E-D7A6-4AD1-91EB-7FD69002D3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95" orient="horz"/>
        <p:guide pos="3840"/>
        <p:guide pos="18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WorkSans-boldItalic.fntdata"/><Relationship Id="rId30" Type="http://schemas.openxmlformats.org/officeDocument/2006/relationships/font" Target="fonts/WorkSans-bold.fntdata"/><Relationship Id="rId11" Type="http://schemas.openxmlformats.org/officeDocument/2006/relationships/slide" Target="slides/slide5.xml"/><Relationship Id="rId33" Type="http://schemas.openxmlformats.org/officeDocument/2006/relationships/font" Target="fonts/WorkSansLight-bold.fntdata"/><Relationship Id="rId10" Type="http://schemas.openxmlformats.org/officeDocument/2006/relationships/slide" Target="slides/slide4.xml"/><Relationship Id="rId32" Type="http://schemas.openxmlformats.org/officeDocument/2006/relationships/font" Target="fonts/WorkSansLight-regular.fntdata"/><Relationship Id="rId13" Type="http://schemas.openxmlformats.org/officeDocument/2006/relationships/slide" Target="slides/slide7.xml"/><Relationship Id="rId35" Type="http://schemas.openxmlformats.org/officeDocument/2006/relationships/font" Target="fonts/WorkSans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WorkSansLight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CRISPOCA</a:t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23d3bc561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CAUSIL</a:t>
            </a:r>
            <a:endParaRPr/>
          </a:p>
        </p:txBody>
      </p:sp>
      <p:sp>
        <p:nvSpPr>
          <p:cNvPr id="145" name="Google Shape;145;g3823d3bc561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23d3bc561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CAUSIL</a:t>
            </a:r>
            <a:endParaRPr/>
          </a:p>
        </p:txBody>
      </p:sp>
      <p:sp>
        <p:nvSpPr>
          <p:cNvPr id="151" name="Google Shape;151;g3823d3bc561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63d1dc185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CAUSIL</a:t>
            </a:r>
            <a:endParaRPr/>
          </a:p>
        </p:txBody>
      </p:sp>
      <p:sp>
        <p:nvSpPr>
          <p:cNvPr id="160" name="Google Shape;160;g3663d1dc185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63d1dc185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CAUSIL</a:t>
            </a:r>
            <a:endParaRPr/>
          </a:p>
        </p:txBody>
      </p:sp>
      <p:sp>
        <p:nvSpPr>
          <p:cNvPr id="167" name="Google Shape;167;g3663d1dc185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823d3bc561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CARLOS</a:t>
            </a:r>
            <a:endParaRPr/>
          </a:p>
        </p:txBody>
      </p:sp>
      <p:sp>
        <p:nvSpPr>
          <p:cNvPr id="175" name="Google Shape;175;g3823d3bc561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63d1dc185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CARLOS</a:t>
            </a:r>
            <a:endParaRPr/>
          </a:p>
        </p:txBody>
      </p:sp>
      <p:sp>
        <p:nvSpPr>
          <p:cNvPr id="181" name="Google Shape;181;g3663d1dc185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222182daa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CARLOS</a:t>
            </a:r>
            <a:endParaRPr/>
          </a:p>
        </p:txBody>
      </p:sp>
      <p:sp>
        <p:nvSpPr>
          <p:cNvPr id="186" name="Google Shape;186;g38222182daa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670fba3e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CAUSIL</a:t>
            </a:r>
            <a:endParaRPr/>
          </a:p>
        </p:txBody>
      </p:sp>
      <p:sp>
        <p:nvSpPr>
          <p:cNvPr id="192" name="Google Shape;192;g36670fba3e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670fba3ed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CARLOS</a:t>
            </a:r>
            <a:endParaRPr/>
          </a:p>
        </p:txBody>
      </p:sp>
      <p:sp>
        <p:nvSpPr>
          <p:cNvPr id="198" name="Google Shape;198;g36670fba3ed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823d3bc561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CAUSIL</a:t>
            </a:r>
            <a:endParaRPr/>
          </a:p>
        </p:txBody>
      </p:sp>
      <p:sp>
        <p:nvSpPr>
          <p:cNvPr id="206" name="Google Shape;206;g3823d3bc561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4b58f33ae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CRISPOCA</a:t>
            </a:r>
            <a:endParaRPr/>
          </a:p>
        </p:txBody>
      </p:sp>
      <p:sp>
        <p:nvSpPr>
          <p:cNvPr id="96" name="Google Shape;96;g364b58f33ae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823d3bc561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CAUSIL</a:t>
            </a:r>
            <a:endParaRPr/>
          </a:p>
        </p:txBody>
      </p:sp>
      <p:sp>
        <p:nvSpPr>
          <p:cNvPr id="212" name="Google Shape;212;g3823d3bc561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66533432db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CAUSIL</a:t>
            </a:r>
            <a:endParaRPr/>
          </a:p>
        </p:txBody>
      </p:sp>
      <p:sp>
        <p:nvSpPr>
          <p:cNvPr id="219" name="Google Shape;219;g366533432db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81ab029980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81ab029980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/>
              <a:t>CRISPOCA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CAUSIL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81ab02998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/>
              <a:t>CRISPOCA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81ab02998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4837a237e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CARLOS</a:t>
            </a:r>
            <a:endParaRPr/>
          </a:p>
        </p:txBody>
      </p:sp>
      <p:sp>
        <p:nvSpPr>
          <p:cNvPr id="121" name="Google Shape;121;g364837a237e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1ab029980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CARLOS</a:t>
            </a:r>
            <a:endParaRPr/>
          </a:p>
        </p:txBody>
      </p:sp>
      <p:sp>
        <p:nvSpPr>
          <p:cNvPr id="127" name="Google Shape;127;g381ab029980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81ab029980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/>
              <a:t>CRISPOCA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81ab029980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49b044c7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CARLOS</a:t>
            </a:r>
            <a:endParaRPr/>
          </a:p>
        </p:txBody>
      </p:sp>
      <p:sp>
        <p:nvSpPr>
          <p:cNvPr id="139" name="Google Shape;139;g3649b044c7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hyperlink" Target="https://docs.google.com/forms/d/e/1FAIpQLSeI4417hYjkETqTQFNr_1kCeDLF6rLWerN85dSVP2dfcOCB_Q/viewform?usp=sharing&amp;ouid=112833154241403323616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s://docs.google.com/document/d/1byg98FPAfLiDyFfZQTGMH-BED_dl_y3vNJjiAmgYZ-E/edit?usp=sharin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hyperlink" Target="https://docs.google.com/spreadsheets/d/1eaKB4chad6RodKfD_RCzRkeoGFHwHnWW9PG5q-Mqpeo/edit?usp=sharin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hyperlink" Target="https://docs.google.com/document/d/1TL7eGLk10YmbDD8v88Sid1kyV3BbNSZQ/edit?usp=sharing&amp;ouid=112833154241403323616&amp;rtpof=true&amp;sd=tru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hyperlink" Target="https://docs.google.com/document/d/1rHqlm2rwdT6T0RfcP7esOlOxPZD-OjxDftUNQ6nedFA/edit?usp=sharin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hyperlink" Target="https://www.figma.com/proto/Uqo2X7dD404vCiqF8WoMei/Routiner---Habit-Tracker-App--Community-?node-id=356-17413&amp;t=STJjjlZTAwRJAXln-1&amp;scaling=scale-down&amp;content-scaling=fixed&amp;page-id=311%3A23230&amp;starting-point-node-id=356%3A17413" TargetMode="External"/><Relationship Id="rId5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hyperlink" Target="https://github.com/carlos-code44/HabitApp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963672" y="2551837"/>
            <a:ext cx="64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Work Sans"/>
              <a:buNone/>
            </a:pPr>
            <a:r>
              <a:rPr b="1" lang="es-CO" sz="54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HabitApp</a:t>
            </a:r>
            <a:endParaRPr b="1" sz="54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/>
        </p:nvSpPr>
        <p:spPr>
          <a:xfrm>
            <a:off x="2957416" y="2342200"/>
            <a:ext cx="6111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Recolección</a:t>
            </a:r>
            <a:r>
              <a:rPr b="1" lang="es-CO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de información</a:t>
            </a:r>
            <a:endParaRPr b="1" sz="72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48" name="Google Shape;148;p23"/>
          <p:cNvCxnSpPr/>
          <p:nvPr/>
        </p:nvCxnSpPr>
        <p:spPr>
          <a:xfrm>
            <a:off x="4931005" y="4515808"/>
            <a:ext cx="22476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/>
        </p:nvSpPr>
        <p:spPr>
          <a:xfrm>
            <a:off x="1881452" y="944575"/>
            <a:ext cx="8429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Encuesta sobre </a:t>
            </a:r>
            <a:r>
              <a:rPr b="1" lang="es-CO" sz="60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hábitos</a:t>
            </a:r>
            <a:r>
              <a:rPr b="1" lang="es-CO" sz="60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 saludables</a:t>
            </a:r>
            <a:endParaRPr b="1" sz="7200" u="none" cap="none" strike="noStrike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1386750" y="4751088"/>
            <a:ext cx="304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</a:t>
            </a: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participantes: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1386750" y="5302800"/>
            <a:ext cx="470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Medio de </a:t>
            </a: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recolección</a:t>
            </a: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Encuesta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1386750" y="3126025"/>
            <a:ext cx="941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 de participantes: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Aplicamos una encuesta con el objetivo de conocer los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hábitos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alimentación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actividad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física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descanso y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manejo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estrés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los usuarios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a su vez saber que los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ayudaría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mejorar esos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hábitos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1386750" y="4199400"/>
            <a:ext cx="476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Fecha de </a:t>
            </a: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aplicación</a:t>
            </a:r>
            <a:r>
              <a:rPr b="1"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Septiembre de 2025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/>
        </p:nvSpPr>
        <p:spPr>
          <a:xfrm>
            <a:off x="2849395" y="944575"/>
            <a:ext cx="649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Análisis</a:t>
            </a:r>
            <a:endParaRPr b="1" sz="7200" u="none" cap="none" strike="noStrike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1131150" y="2271325"/>
            <a:ext cx="99297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O" sz="1800">
                <a:solidFill>
                  <a:schemeClr val="dk1"/>
                </a:solidFill>
              </a:rPr>
              <a:t>Esta encuesta la respondieron 20 personas, donde los resultados </a:t>
            </a:r>
            <a:r>
              <a:rPr lang="es-CO" sz="1800">
                <a:solidFill>
                  <a:schemeClr val="dk1"/>
                </a:solidFill>
              </a:rPr>
              <a:t>muestran</a:t>
            </a:r>
            <a:r>
              <a:rPr lang="es-CO" sz="1800">
                <a:solidFill>
                  <a:schemeClr val="dk1"/>
                </a:solidFill>
              </a:rPr>
              <a:t> hábitos poco saludables: más de la mitad hace poca actividad física, el 65% duerme solo entre 5 y 7 horas, casi la mitad </a:t>
            </a:r>
            <a:r>
              <a:rPr lang="es-CO" sz="1800">
                <a:solidFill>
                  <a:schemeClr val="dk1"/>
                </a:solidFill>
              </a:rPr>
              <a:t>consumen</a:t>
            </a:r>
            <a:r>
              <a:rPr lang="es-CO" sz="1800">
                <a:solidFill>
                  <a:schemeClr val="dk1"/>
                </a:solidFill>
              </a:rPr>
              <a:t> pocas frutas y verduras, el 75% ingiere comida rápida semanalmente, y la mayoría no practica actividades de relajación, presentando altos niveles de estrés. Los aspectos que más desean mejorar son el ejercicio físico (35%), el sueño (25%) y el manejo del estrés (25%). En la </a:t>
            </a:r>
            <a:r>
              <a:rPr lang="es-CO" sz="1800">
                <a:solidFill>
                  <a:schemeClr val="dk1"/>
                </a:solidFill>
              </a:rPr>
              <a:t>última</a:t>
            </a:r>
            <a:r>
              <a:rPr lang="es-CO" sz="1800">
                <a:solidFill>
                  <a:schemeClr val="dk1"/>
                </a:solidFill>
              </a:rPr>
              <a:t> pregunta se evidencio que lo que </a:t>
            </a:r>
            <a:r>
              <a:rPr lang="es-CO" sz="1800">
                <a:solidFill>
                  <a:schemeClr val="dk1"/>
                </a:solidFill>
              </a:rPr>
              <a:t>más</a:t>
            </a:r>
            <a:r>
              <a:rPr lang="es-CO" sz="1800">
                <a:solidFill>
                  <a:schemeClr val="dk1"/>
                </a:solidFill>
              </a:rPr>
              <a:t> </a:t>
            </a:r>
            <a:r>
              <a:rPr lang="es-CO" sz="1800">
                <a:solidFill>
                  <a:schemeClr val="dk1"/>
                </a:solidFill>
              </a:rPr>
              <a:t>podría</a:t>
            </a:r>
            <a:r>
              <a:rPr lang="es-CO" sz="1800">
                <a:solidFill>
                  <a:schemeClr val="dk1"/>
                </a:solidFill>
              </a:rPr>
              <a:t> motivar a los participantes a mejorar sus </a:t>
            </a:r>
            <a:r>
              <a:rPr lang="es-CO" sz="1800">
                <a:solidFill>
                  <a:schemeClr val="dk1"/>
                </a:solidFill>
              </a:rPr>
              <a:t>hábitos</a:t>
            </a:r>
            <a:r>
              <a:rPr lang="es-CO" sz="1800">
                <a:solidFill>
                  <a:schemeClr val="dk1"/>
                </a:solidFill>
              </a:rPr>
              <a:t> </a:t>
            </a:r>
            <a:r>
              <a:rPr lang="es-CO" sz="1800">
                <a:solidFill>
                  <a:schemeClr val="dk1"/>
                </a:solidFill>
              </a:rPr>
              <a:t>saludables</a:t>
            </a:r>
            <a:r>
              <a:rPr lang="es-CO" sz="1800">
                <a:solidFill>
                  <a:schemeClr val="dk1"/>
                </a:solidFill>
              </a:rPr>
              <a:t> son las rutinas personalizadas, el acompañamiento profesional y las recompensas por cumplir objetivos, lo que va acorde con las estrategias de nuestro proyecto.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4780800" y="5577300"/>
            <a:ext cx="2630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Análisis sobre la encuesta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/>
        </p:nvSpPr>
        <p:spPr>
          <a:xfrm>
            <a:off x="2849395" y="296875"/>
            <a:ext cx="649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Gráficos</a:t>
            </a:r>
            <a:endParaRPr b="1" sz="7200" u="none" cap="none" strike="noStrike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 rotWithShape="1">
          <a:blip r:embed="rId4">
            <a:alphaModFix/>
          </a:blip>
          <a:srcRect b="0" l="0" r="0" t="5141"/>
          <a:stretch/>
        </p:blipFill>
        <p:spPr>
          <a:xfrm>
            <a:off x="441450" y="1808800"/>
            <a:ext cx="5251153" cy="26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 rotWithShape="1">
          <a:blip r:embed="rId5">
            <a:alphaModFix/>
          </a:blip>
          <a:srcRect b="0" l="0" r="1613" t="4571"/>
          <a:stretch/>
        </p:blipFill>
        <p:spPr>
          <a:xfrm>
            <a:off x="6223925" y="1887613"/>
            <a:ext cx="5526626" cy="24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4422750" y="4957600"/>
            <a:ext cx="334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Datos y gráficos de la encuesta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2957416" y="2342200"/>
            <a:ext cx="6111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Historias de usuario</a:t>
            </a:r>
            <a:endParaRPr b="1" sz="72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78" name="Google Shape;178;p27"/>
          <p:cNvCxnSpPr/>
          <p:nvPr/>
        </p:nvCxnSpPr>
        <p:spPr>
          <a:xfrm>
            <a:off x="4931005" y="4515808"/>
            <a:ext cx="22476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" name="Google Shape;183;p28"/>
          <p:cNvGraphicFramePr/>
          <p:nvPr/>
        </p:nvGraphicFramePr>
        <p:xfrm>
          <a:off x="670200" y="33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{D579BE4E-D7A6-4AD1-91EB-7FD69002D3BF}</a:tableStyleId>
              </a:tblPr>
              <a:tblGrid>
                <a:gridCol w="1383775"/>
                <a:gridCol w="1481025"/>
                <a:gridCol w="1529675"/>
                <a:gridCol w="2463525"/>
                <a:gridCol w="2453800"/>
                <a:gridCol w="1126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CODIGO HISTORIA DE USUARIO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CÓDIGO CASO DE USO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HISTORIA DE USUARIO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CRITERIOS DE ACEPTACIÓN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CO" sz="1300"/>
                        <a:t>ESCENARIOS</a:t>
                      </a:r>
                      <a:endParaRPr b="1" sz="13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CO" sz="1300"/>
                        <a:t>PRIORIDAD</a:t>
                      </a:r>
                      <a:endParaRPr b="1" sz="1300"/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US001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CU001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miembro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necesito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crear un perfil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acceder a la plataforma.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Registrar nombre, correo, contraseña y fecha de nacimiento.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Validar que el correo sea único.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 los datos están completos el registro es exitoso.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Alternativos: 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 el correo ya existe se muestra un error.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la contraseña es débil se pida mejorarla.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US002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CU002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miembro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necesito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iniciar sesión en mi perfil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ingresar a la plataforma.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Ingresar correo y contraseña.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Validar que el correo y contraseña sean correctos.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Recuperación de contraseña disponible.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Principal: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los datos son correctos se puede entrar.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Alternativos: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las credenciales son incorrectas se muestra error.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hay muchos intentos fallidos se bloquea temporalmente.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US003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CU003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 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miembro,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necesito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recuperar mi cuenta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ingresar si olvido la contraseña.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Solicitar recuperación por correo.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Enviar enlace de restablecimiento.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Registrar nueva contraseña.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el enlace es válido se cambia la contraseña.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Alternativos: 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el correo no existe se muestra error.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el enlace ya venció se debe pedir uno nuevo.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Google Shape;188;p29"/>
          <p:cNvGraphicFramePr/>
          <p:nvPr/>
        </p:nvGraphicFramePr>
        <p:xfrm>
          <a:off x="773475" y="98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{D579BE4E-D7A6-4AD1-91EB-7FD69002D3BF}</a:tableStyleId>
              </a:tblPr>
              <a:tblGrid>
                <a:gridCol w="1383775"/>
                <a:gridCol w="1481025"/>
                <a:gridCol w="1529675"/>
                <a:gridCol w="2463525"/>
                <a:gridCol w="2453800"/>
                <a:gridCol w="1112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US004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CU004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miembro,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necesito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registrar mis actividades diarias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llevar control de mis hábitos.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Registrar ejercicio, descanso y alimentación.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079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Validar los datos ingresados.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Principal: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los datos son válidos se guardan.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Alternativos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los datos son incompletos se guarda con una advertencia.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US005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CU005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miembro,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quiero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consultar un análisis detallado de mi progreso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evaluar 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resultados.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Mostrar gráficos comparativos.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Mostrar tendencias.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Permitir exportar reportes.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Principal: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hay datos el análisis se genera.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Alternativos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no hay registros se muestra un mensaje.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US006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CU006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Como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entrenador,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necesito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crear rutinas y planes de alimentación 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</a:t>
                      </a: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guiar a mis clientes.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Crear rutina según objetivos.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Editar planes asignados.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Principal: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los datos están completos se crea la rutina.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Alternativos</a:t>
                      </a: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faltan datos se muestra advertencia.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Calibri"/>
                        <a:buChar char="●"/>
                      </a:pPr>
                      <a:r>
                        <a:rPr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Cuando falla la conexión no se guarda nada.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s-CO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Alta</a:t>
                      </a:r>
                      <a:endParaRPr b="1"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9" name="Google Shape;189;p29"/>
          <p:cNvSpPr txBox="1"/>
          <p:nvPr/>
        </p:nvSpPr>
        <p:spPr>
          <a:xfrm>
            <a:off x="4946175" y="6086800"/>
            <a:ext cx="20793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Historias de usuario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/>
        </p:nvSpPr>
        <p:spPr>
          <a:xfrm>
            <a:off x="2957416" y="2342200"/>
            <a:ext cx="6111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Requisitos</a:t>
            </a:r>
            <a:r>
              <a:rPr b="1" lang="es-CO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no funcionales</a:t>
            </a:r>
            <a:endParaRPr b="1" sz="72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95" name="Google Shape;195;p30"/>
          <p:cNvCxnSpPr/>
          <p:nvPr/>
        </p:nvCxnSpPr>
        <p:spPr>
          <a:xfrm>
            <a:off x="4931005" y="4515808"/>
            <a:ext cx="22476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/>
        </p:nvSpPr>
        <p:spPr>
          <a:xfrm>
            <a:off x="2172375" y="2467300"/>
            <a:ext cx="3123600" cy="4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>
                <a:solidFill>
                  <a:schemeClr val="dk1"/>
                </a:solidFill>
              </a:rPr>
              <a:t>Seguridad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>
                <a:solidFill>
                  <a:schemeClr val="dk1"/>
                </a:solidFill>
              </a:rPr>
              <a:t>Datos cifrados de usuarios.</a:t>
            </a:r>
            <a:br>
              <a:rPr lang="es-C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>
                <a:solidFill>
                  <a:schemeClr val="dk1"/>
                </a:solidFill>
              </a:rPr>
              <a:t>Acceso restringido según rol.</a:t>
            </a:r>
            <a:br>
              <a:rPr lang="es-C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>
                <a:solidFill>
                  <a:schemeClr val="dk1"/>
                </a:solidFill>
              </a:rPr>
              <a:t>Bloqueo tras intentos fallidos.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O">
                <a:solidFill>
                  <a:schemeClr val="dk1"/>
                </a:solidFill>
              </a:rPr>
              <a:t>Compatibilidad / Accesibilidad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>
                <a:solidFill>
                  <a:schemeClr val="dk1"/>
                </a:solidFill>
              </a:rPr>
              <a:t>Web, Android e iOS.</a:t>
            </a:r>
            <a:br>
              <a:rPr lang="es-C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>
                <a:solidFill>
                  <a:schemeClr val="dk1"/>
                </a:solidFill>
              </a:rPr>
              <a:t>Diseño responsivo.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6510200" y="2467300"/>
            <a:ext cx="35094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>
                <a:solidFill>
                  <a:schemeClr val="dk1"/>
                </a:solidFill>
              </a:rPr>
              <a:t>Usabilidad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>
                <a:solidFill>
                  <a:schemeClr val="dk1"/>
                </a:solidFill>
              </a:rPr>
              <a:t>Hábitos en calendario visual.</a:t>
            </a:r>
            <a:br>
              <a:rPr lang="es-C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>
                <a:solidFill>
                  <a:schemeClr val="dk1"/>
                </a:solidFill>
              </a:rPr>
              <a:t>Configuración de notificaciones.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CO">
                <a:solidFill>
                  <a:schemeClr val="dk1"/>
                </a:solidFill>
              </a:rPr>
              <a:t>Disponibilidad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>
                <a:solidFill>
                  <a:schemeClr val="dk1"/>
                </a:solidFill>
              </a:rPr>
              <a:t>Disponible el mayor tiempo posible.</a:t>
            </a:r>
            <a:br>
              <a:rPr lang="es-C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-CO">
                <a:solidFill>
                  <a:schemeClr val="dk1"/>
                </a:solidFill>
              </a:rPr>
              <a:t>Mensajes claros en caso de fallos.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2666988" y="279500"/>
            <a:ext cx="6858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chemeClr val="dk1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Requisitos no funcionales</a:t>
            </a:r>
            <a:endParaRPr b="1" sz="7200">
              <a:solidFill>
                <a:schemeClr val="dk1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4069350" y="6155800"/>
            <a:ext cx="40533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Documento requisitos no funcionales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/>
        </p:nvSpPr>
        <p:spPr>
          <a:xfrm>
            <a:off x="2957416" y="2342200"/>
            <a:ext cx="6111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Mockups</a:t>
            </a:r>
            <a:endParaRPr b="1" sz="72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09" name="Google Shape;209;p32"/>
          <p:cNvCxnSpPr/>
          <p:nvPr/>
        </p:nvCxnSpPr>
        <p:spPr>
          <a:xfrm>
            <a:off x="4889580" y="3675783"/>
            <a:ext cx="22476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1428750" y="1843650"/>
            <a:ext cx="93345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6000"/>
              <a:buFont typeface="Work Sans"/>
              <a:buNone/>
            </a:pPr>
            <a:r>
              <a:rPr b="1" lang="es-CO" sz="40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Sistema de información para facilitar la gestión y seguimiento de hábitos saludables mediante el registro, análisis y motivación de los usuarios</a:t>
            </a:r>
            <a:endParaRPr b="1" sz="4000" u="none" cap="none" strike="noStrike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/>
        </p:nvSpPr>
        <p:spPr>
          <a:xfrm>
            <a:off x="2520150" y="5200650"/>
            <a:ext cx="715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Aquí puedes visualizar la propuesta del sistema de hábitos saludables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3546000" y="608825"/>
            <a:ext cx="51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en Figma</a:t>
            </a:r>
            <a:endParaRPr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4850" y="1837413"/>
            <a:ext cx="31623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/>
        </p:nvSpPr>
        <p:spPr>
          <a:xfrm>
            <a:off x="2987100" y="608850"/>
            <a:ext cx="621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de versiones</a:t>
            </a:r>
            <a:endParaRPr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537" y="1655550"/>
            <a:ext cx="7504924" cy="39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 txBox="1"/>
          <p:nvPr/>
        </p:nvSpPr>
        <p:spPr>
          <a:xfrm>
            <a:off x="4347000" y="5742550"/>
            <a:ext cx="34980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Repositorio de GitHub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/>
        </p:nvSpPr>
        <p:spPr>
          <a:xfrm>
            <a:off x="365525" y="296875"/>
            <a:ext cx="11064300" cy="6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600">
                <a:solidFill>
                  <a:schemeClr val="dk1"/>
                </a:solidFill>
              </a:rPr>
              <a:t>Referencias</a:t>
            </a:r>
            <a:endParaRPr sz="1600">
              <a:solidFill>
                <a:schemeClr val="dk1"/>
              </a:solidFill>
            </a:endParaRPr>
          </a:p>
          <a:p>
            <a:pPr indent="-457200" lvl="0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600">
                <a:solidFill>
                  <a:schemeClr val="dk1"/>
                </a:solidFill>
              </a:rPr>
              <a:t>Finkelstein, E. A., Haaland, B. A., Bilger, M., Sahasranaman, A., Sloan, R. A., Nang, E. E. K., &amp; Evenson, K. R. (2024). Health coaching improves weight and physical activity in obese adults: A randomized controlled trial. Obesity, 32(4), 905–913. https://pubmed.ncbi.nlm.nih.gov/38559788/</a:t>
            </a:r>
            <a:endParaRPr sz="1600">
              <a:solidFill>
                <a:schemeClr val="dk1"/>
              </a:solidFill>
            </a:endParaRPr>
          </a:p>
          <a:p>
            <a:pPr indent="-457200" lvl="0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600">
                <a:solidFill>
                  <a:schemeClr val="dk1"/>
                </a:solidFill>
              </a:rPr>
              <a:t>Hidayat, A., Nurhidayati, T., &amp; Andayani, N. L. (2021). The effectiveness of health coaching in patients with type 2 diabetes mellitus: A randomized controlled trial. Journal of Multidisciplinary Healthcare, 14, 3441–3451. https://pmc.ncbi.nlm.nih.gov/articles/PMC8621665/</a:t>
            </a:r>
            <a:endParaRPr sz="1600">
              <a:solidFill>
                <a:schemeClr val="dk1"/>
              </a:solidFill>
            </a:endParaRPr>
          </a:p>
          <a:p>
            <a:pPr indent="-457200" lvl="0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600">
                <a:solidFill>
                  <a:schemeClr val="dk1"/>
                </a:solidFill>
              </a:rPr>
              <a:t>Organización Mundial de la Salud. (2024, 26 de junio). Nearly 1.8 billion adults at risk of disease from not doing enough physical activity. World Health Organization. https://www.who.int/singapore/news/detail-global/26-06-2024-nearly-1-8-billion-adults-at-risk-of-disease-from-not-doing-enough-physical-activity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/>
        </p:nvSpPr>
        <p:spPr>
          <a:xfrm>
            <a:off x="2849395" y="2238950"/>
            <a:ext cx="649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Objetivo General</a:t>
            </a:r>
            <a:endParaRPr b="1" sz="7200" u="none" cap="none" strike="noStrike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04" name="Google Shape;104;p16"/>
          <p:cNvCxnSpPr/>
          <p:nvPr/>
        </p:nvCxnSpPr>
        <p:spPr>
          <a:xfrm>
            <a:off x="4972228" y="3324314"/>
            <a:ext cx="2247544" cy="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" name="Google Shape;105;p16"/>
          <p:cNvSpPr txBox="1"/>
          <p:nvPr/>
        </p:nvSpPr>
        <p:spPr>
          <a:xfrm>
            <a:off x="1225050" y="3500675"/>
            <a:ext cx="97419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700">
                <a:solidFill>
                  <a:schemeClr val="dk1"/>
                </a:solidFill>
                <a:highlight>
                  <a:srgbClr val="FFFFFF"/>
                </a:highlight>
              </a:rPr>
              <a:t>Desarrollar un sistema de información que ayude a gestionar, organizar y presentar datos sobre hábitos saludables, con el objetivo de que los usuarios tomen decisiones informadas sobre un estilo de vida </a:t>
            </a:r>
            <a:r>
              <a:rPr lang="es-CO" sz="1700">
                <a:solidFill>
                  <a:schemeClr val="dk1"/>
                </a:solidFill>
                <a:highlight>
                  <a:srgbClr val="FFFFFF"/>
                </a:highlight>
              </a:rPr>
              <a:t>más</a:t>
            </a:r>
            <a:r>
              <a:rPr lang="es-CO" sz="1700">
                <a:solidFill>
                  <a:schemeClr val="dk1"/>
                </a:solidFill>
                <a:highlight>
                  <a:srgbClr val="FFFFFF"/>
                </a:highlight>
              </a:rPr>
              <a:t> saludable, motivando a los </a:t>
            </a:r>
            <a:r>
              <a:rPr lang="es-CO" sz="1700">
                <a:solidFill>
                  <a:schemeClr val="dk1"/>
                </a:solidFill>
                <a:highlight>
                  <a:srgbClr val="FFFFFF"/>
                </a:highlight>
              </a:rPr>
              <a:t>usuarios</a:t>
            </a:r>
            <a:r>
              <a:rPr lang="es-CO" sz="1700">
                <a:solidFill>
                  <a:schemeClr val="dk1"/>
                </a:solidFill>
                <a:highlight>
                  <a:srgbClr val="FFFFFF"/>
                </a:highlight>
              </a:rPr>
              <a:t> a que hagan actividades que mejoren su bienestar y prevengan enfermedades.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860875" y="558625"/>
            <a:ext cx="3039900" cy="13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Objetivos </a:t>
            </a:r>
            <a:r>
              <a:rPr b="1" lang="es-CO" sz="36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específicos</a:t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860875" y="1631350"/>
            <a:ext cx="6282900" cy="4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 sz="1600">
                <a:solidFill>
                  <a:schemeClr val="dk1"/>
                </a:solidFill>
              </a:rPr>
              <a:t>Administrar la información de los usuarios a través de un sistema que les permita la creación de perfiles, la asignación de roles y el control de datos personales, ayudando a dar protección, privacidad y un acceso seguro a la plataforma.</a:t>
            </a:r>
            <a:br>
              <a:rPr lang="es-CO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 sz="1600">
                <a:solidFill>
                  <a:schemeClr val="dk1"/>
                </a:solidFill>
              </a:rPr>
              <a:t>Generar herramientas para el seguimiento de hábitos saludables que incluyan el registro de actividades diarias como hacer ejercicio, buena alimentación y buen descanso.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 sz="1600">
                <a:solidFill>
                  <a:schemeClr val="dk1"/>
                </a:solidFill>
              </a:rPr>
              <a:t>Crear reportes detallados y personalizados que permitan a cada usuario revisar sus avances, identificar áreas de mejora y contar con un historial de seguimiento.</a:t>
            </a:r>
            <a:br>
              <a:rPr lang="es-CO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CO" sz="1600">
                <a:solidFill>
                  <a:schemeClr val="dk1"/>
                </a:solidFill>
              </a:rPr>
              <a:t>Fomentar la interacción y el compromiso entre los usuarios con la creación de una comunidad con foros, chats y actividades, que cuente con un sistema de puntos, logros y un ranking para motivar a los usuarios a tener hábitos más saludables.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4">
            <a:alphaModFix/>
          </a:blip>
          <a:srcRect b="0" l="36306" r="12722" t="0"/>
          <a:stretch/>
        </p:blipFill>
        <p:spPr>
          <a:xfrm>
            <a:off x="7651750" y="1420825"/>
            <a:ext cx="4191000" cy="504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2849395" y="586125"/>
            <a:ext cx="6493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Planteamiento del problema</a:t>
            </a:r>
            <a:endParaRPr b="1" sz="7200" u="none" cap="none" strike="noStrike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517025" y="2677400"/>
            <a:ext cx="11064300" cy="3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dk1"/>
                </a:solidFill>
              </a:rPr>
              <a:t>Hoy en día muchas personas tienen malos hábitos: comen mal, duermen poco, casi no hacen ejercicio y pasan demasiado tiempo en el celular o en el computador. Estos hábitos no solo afectan la salud mental y física, sino que también influyen en la </a:t>
            </a:r>
            <a:r>
              <a:rPr lang="es-CO" sz="1800">
                <a:solidFill>
                  <a:schemeClr val="dk1"/>
                </a:solidFill>
              </a:rPr>
              <a:t>realización</a:t>
            </a:r>
            <a:r>
              <a:rPr lang="es-CO" sz="1800">
                <a:solidFill>
                  <a:schemeClr val="dk1"/>
                </a:solidFill>
              </a:rPr>
              <a:t> de actividades diarias.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dk1"/>
                </a:solidFill>
                <a:highlight>
                  <a:schemeClr val="lt1"/>
                </a:highlight>
              </a:rPr>
              <a:t>Un estudio realizado por la Organización Mundial de la Salud en el 2024 </a:t>
            </a:r>
            <a:r>
              <a:rPr lang="es-CO" sz="1800">
                <a:solidFill>
                  <a:schemeClr val="dk1"/>
                </a:solidFill>
                <a:highlight>
                  <a:schemeClr val="lt1"/>
                </a:highlight>
              </a:rPr>
              <a:t>mostró</a:t>
            </a:r>
            <a:r>
              <a:rPr lang="es-CO" sz="1800">
                <a:solidFill>
                  <a:schemeClr val="dk1"/>
                </a:solidFill>
                <a:highlight>
                  <a:schemeClr val="lt1"/>
                </a:highlight>
              </a:rPr>
              <a:t> que más del 80 % de los adolescentes y el 31 % de los adultos no cumplen con la actividad física mínima recomendada.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dk1"/>
                </a:solidFill>
                <a:highlight>
                  <a:schemeClr val="lt1"/>
                </a:highlight>
              </a:rPr>
              <a:t>Algunas investigaciones recientes muestran que el acompañamiento profesional puede mejorar los resultados de  la salud. Por ejemplo, el coaching en obesidad ayudó a aumentar la actividad física y reducir el peso (Finkelstein</a:t>
            </a:r>
            <a:r>
              <a:rPr lang="es-CO" sz="1800">
                <a:solidFill>
                  <a:schemeClr val="dk1"/>
                </a:solidFill>
                <a:highlight>
                  <a:schemeClr val="lt1"/>
                </a:highlight>
              </a:rPr>
              <a:t> et al.</a:t>
            </a:r>
            <a:r>
              <a:rPr lang="es-CO" sz="1800">
                <a:solidFill>
                  <a:schemeClr val="dk1"/>
                </a:solidFill>
                <a:highlight>
                  <a:schemeClr val="lt1"/>
                </a:highlight>
              </a:rPr>
              <a:t>, 2024). De igual forma, en pacientes con diabetes tipo 2, el coaching mejoró la dieta y el control de la glucosa (Hidayat et al</a:t>
            </a:r>
            <a:r>
              <a:rPr lang="es-CO" sz="180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r>
              <a:rPr lang="es-CO" sz="1800">
                <a:solidFill>
                  <a:schemeClr val="dk1"/>
                </a:solidFill>
                <a:highlight>
                  <a:schemeClr val="lt1"/>
                </a:highlight>
              </a:rPr>
              <a:t>, 2021).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/>
        </p:nvSpPr>
        <p:spPr>
          <a:xfrm>
            <a:off x="2170500" y="2702325"/>
            <a:ext cx="78510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lang="es-CO" sz="3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¿De qué manera se puede facilitar la gestión y seguimiento de hábitos saludables mediante el registro, análisis y motivación de los usuarios para mejorar su bienestar?</a:t>
            </a:r>
            <a:endParaRPr sz="6000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2170500" y="1677675"/>
            <a:ext cx="785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3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Pregunta problema</a:t>
            </a:r>
            <a:endParaRPr b="1" sz="6500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2849395" y="1123200"/>
            <a:ext cx="649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Alcance</a:t>
            </a:r>
            <a:endParaRPr b="1" sz="7200" u="none" cap="none" strike="noStrike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563850" y="2583425"/>
            <a:ext cx="110643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</a:rPr>
              <a:t>Este proyecto se desarrollará para apoyar no solo a los usuarios en la mejora de sus hábitos, sino </a:t>
            </a:r>
            <a:r>
              <a:rPr lang="es-CO" sz="1800">
                <a:solidFill>
                  <a:schemeClr val="dk1"/>
                </a:solidFill>
              </a:rPr>
              <a:t>también</a:t>
            </a:r>
            <a:r>
              <a:rPr lang="es-CO" sz="1800">
                <a:solidFill>
                  <a:schemeClr val="dk1"/>
                </a:solidFill>
              </a:rPr>
              <a:t> a los entrenadores y expertos en salud, mediante un sistema que permita la </a:t>
            </a:r>
            <a:r>
              <a:rPr lang="es-CO" sz="1800">
                <a:solidFill>
                  <a:schemeClr val="dk1"/>
                </a:solidFill>
              </a:rPr>
              <a:t>comunicación</a:t>
            </a:r>
            <a:r>
              <a:rPr lang="es-CO" sz="1800">
                <a:solidFill>
                  <a:schemeClr val="dk1"/>
                </a:solidFill>
              </a:rPr>
              <a:t> entre estos, organice los datos y cree interactividad entre los usuarios.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</a:rPr>
              <a:t>Las áreas que más pueden llegar a salir beneficiadas de este sistema son las que </a:t>
            </a:r>
            <a:r>
              <a:rPr lang="es-CO" sz="1800">
                <a:solidFill>
                  <a:schemeClr val="dk1"/>
                </a:solidFill>
              </a:rPr>
              <a:t>están</a:t>
            </a:r>
            <a:r>
              <a:rPr lang="es-CO" sz="1800">
                <a:solidFill>
                  <a:schemeClr val="dk1"/>
                </a:solidFill>
              </a:rPr>
              <a:t> relacionadas el bienestar, el acompañamiento personalizado y el uso responsable de la tecnología para la salud.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</a:rPr>
              <a:t>El sistema contará principalmente con tres funcionalidades: Manejo</a:t>
            </a:r>
            <a:r>
              <a:rPr lang="es-CO" sz="1800">
                <a:solidFill>
                  <a:schemeClr val="dk1"/>
                </a:solidFill>
              </a:rPr>
              <a:t> de usuarios y profesionales</a:t>
            </a:r>
            <a:r>
              <a:rPr lang="es-CO" sz="1800">
                <a:solidFill>
                  <a:schemeClr val="dk1"/>
                </a:solidFill>
              </a:rPr>
              <a:t>, s</a:t>
            </a:r>
            <a:r>
              <a:rPr lang="es-CO" sz="1800">
                <a:solidFill>
                  <a:schemeClr val="dk1"/>
                </a:solidFill>
              </a:rPr>
              <a:t>eguimiento de hábitos saludables</a:t>
            </a:r>
            <a:r>
              <a:rPr lang="es-CO" sz="1800">
                <a:solidFill>
                  <a:schemeClr val="dk1"/>
                </a:solidFill>
              </a:rPr>
              <a:t>, y la sección de comunidad</a:t>
            </a:r>
            <a:r>
              <a:rPr lang="es-CO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/>
        </p:nvSpPr>
        <p:spPr>
          <a:xfrm>
            <a:off x="2849395" y="586125"/>
            <a:ext cx="649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6000"/>
              <a:buFont typeface="Work Sans"/>
              <a:buNone/>
            </a:pPr>
            <a:r>
              <a:rPr b="1" lang="es-CO" sz="60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Justificación</a:t>
            </a:r>
            <a:endParaRPr b="1" sz="7200" u="none" cap="none" strike="noStrike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563850" y="1899525"/>
            <a:ext cx="110643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</a:rPr>
              <a:t>El proyecto nace de la necesidad de mejorar los hábitos de las personas, ya que muchos usuarios presentan problemas relacionados con mala alimentación, falta de ejercicio y poco descanso. Esto afecta a su salud física y mental, así como a su calidad de vida.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</a:rPr>
              <a:t>El acompañamiento profesional es una estrategia importante para ayudar a los usuarios. Actualmente no siempre existen canales que </a:t>
            </a:r>
            <a:r>
              <a:rPr lang="es-CO" sz="1800">
                <a:solidFill>
                  <a:schemeClr val="dk1"/>
                </a:solidFill>
              </a:rPr>
              <a:t>estén</a:t>
            </a:r>
            <a:r>
              <a:rPr lang="es-CO" sz="1800">
                <a:solidFill>
                  <a:schemeClr val="dk1"/>
                </a:solidFill>
              </a:rPr>
              <a:t> bien organizados y sean accesibles para </a:t>
            </a:r>
            <a:r>
              <a:rPr lang="es-CO" sz="1800">
                <a:solidFill>
                  <a:schemeClr val="dk1"/>
                </a:solidFill>
              </a:rPr>
              <a:t>permitir</a:t>
            </a:r>
            <a:r>
              <a:rPr lang="es-CO" sz="1800">
                <a:solidFill>
                  <a:schemeClr val="dk1"/>
                </a:solidFill>
              </a:rPr>
              <a:t> esta interacción de manera sencilla y efectiva.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</a:rPr>
              <a:t>Con este sistema se busca solucionar esa necesidad, creando un lugar que permita organizar los datos, dar seguimiento a los hábitos y generar interacción entre usuarios y profesionales. Esto no solo fomenta rutinas más saludables, sino que también ayuda a prevenir enfermedades y a fortalecer el bienestar.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O" sz="1800">
                <a:solidFill>
                  <a:schemeClr val="dk1"/>
                </a:solidFill>
              </a:rPr>
              <a:t>Teniendo en cuenta todo lo anterior, el proyecto se justifica porque ofrece una solución a un problema cotidiano,  y a su vez </a:t>
            </a:r>
            <a:r>
              <a:rPr lang="es-CO" sz="1800">
                <a:solidFill>
                  <a:schemeClr val="dk1"/>
                </a:solidFill>
              </a:rPr>
              <a:t>está</a:t>
            </a:r>
            <a:r>
              <a:rPr lang="es-CO" sz="1800">
                <a:solidFill>
                  <a:schemeClr val="dk1"/>
                </a:solidFill>
              </a:rPr>
              <a:t> fomentando el uso responsable de la tecnología por medio de la salud.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456236" y="416690"/>
            <a:ext cx="9815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Diagrama de procesos</a:t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3990"/>
            <a:ext cx="11887200" cy="495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